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69" r:id="rId4"/>
    <p:sldId id="279" r:id="rId5"/>
    <p:sldId id="280" r:id="rId6"/>
    <p:sldId id="283" r:id="rId7"/>
    <p:sldId id="270" r:id="rId8"/>
    <p:sldId id="275" r:id="rId9"/>
    <p:sldId id="276" r:id="rId10"/>
    <p:sldId id="277" r:id="rId11"/>
    <p:sldId id="278" r:id="rId12"/>
    <p:sldId id="281" r:id="rId13"/>
    <p:sldId id="273" r:id="rId14"/>
    <p:sldId id="271" r:id="rId15"/>
    <p:sldId id="272" r:id="rId16"/>
    <p:sldId id="274" r:id="rId17"/>
    <p:sldId id="282" r:id="rId18"/>
  </p:sldIdLst>
  <p:sldSz cx="18288000" cy="11887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75"/>
    <p:restoredTop sz="94972"/>
  </p:normalViewPr>
  <p:slideViewPr>
    <p:cSldViewPr snapToGrid="0">
      <p:cViewPr>
        <p:scale>
          <a:sx n="56" d="100"/>
          <a:sy n="56" d="100"/>
        </p:scale>
        <p:origin x="114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70EC9-F5AD-DF46-8D73-A697EA8808EE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143000"/>
            <a:ext cx="4746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751AE-BA7E-9740-BA64-7253DC707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0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3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329DA-E4D9-B40F-FA04-EECC742D8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924B3-163C-7DA4-97D0-CA0E80CE4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A557D-FB8F-A058-1046-CC15F39D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27773-637F-D975-825F-04F693EC2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5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081A-C40A-0042-781E-63E5620B9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14141-7768-8656-5015-77C827890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2BB95-C44B-91FE-35A0-3E9722A35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6184B-575F-9F51-F5E8-2E2BFC4EA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5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32563-7936-1531-F6BD-5ABA5CCCF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5FD9D-F220-6978-8223-77EE8157F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AB1E6-0AC4-1487-73E5-416F69728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652D1-5089-3202-4876-B1E561507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05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FAC91-7CDC-05E6-B47E-CF9A155B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C64DB-05C2-2DDF-091B-6872AD8A0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5F720-EEA4-E32B-11E4-3E123CEC8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FA04-5B7A-8847-06E8-16CE6DA17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48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C35B7-4206-CED2-5306-50DCF5A33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C7057-B81B-1EEB-2902-F7316DCEA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A2C1C-1C1B-981B-45F8-B1E8BB313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9A8F4-7AF9-B629-ABC0-039974FF7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5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2BBCA-A5BF-EC25-837B-01A3D58D4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8DA9A-2CEA-651F-DB7F-856214C86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B8F34-31F7-7BDA-6B38-1B56D8920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6ED8-CC8F-AD1C-BA73-6A772CC6E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05921-FD5B-36F8-2DBB-3E3BF1AC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0EF65-42E9-DFFB-0B8D-C8CE4D8CE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B5F73-E85C-7105-2F54-E1E2568D5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71510-0105-1221-EEF5-65DB2D4ED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48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2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14B21-EB8A-7882-05D7-0B3C61F68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50CBC-BB37-FEEF-622B-0AA1ABF92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3FD6A-26C8-D851-426E-FCC789193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F8E76-7035-3621-22B5-0D7593EAA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3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A0B19-A054-28A0-7EEE-CE652C504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D2689-BE52-B225-D392-1392594E8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63627-CA77-E251-36D7-F442B0055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378E5-5BD6-1E3C-6005-BA7DC6049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2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FB518-865C-851C-3FD9-7373D6ECF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287D-66A9-FF07-F280-C78D29891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CE7A2-709B-EA2E-412A-79F1CCA84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5E44C-9520-FE88-530A-9CD11B28A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55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0C366-140A-E0D7-8391-29E2E245D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4F7F9-2827-6F6D-DE9C-02D9B94FE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44330-D410-5211-AE3B-3D0EDE50A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761C-9093-892D-AA84-D1E09A091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5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10092-2740-C605-A7E1-AE9F1B8C8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80F7F-0037-13C6-F276-27743649F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5A62D-DCC3-51CE-FF94-4541E5BA3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www.caranddriver.com</a:t>
            </a:r>
            <a:r>
              <a:rPr lang="en-US" dirty="0"/>
              <a:t>/news/g64457986/bestselling-cars-2025/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/best-cars/top-10-25-best-selling-cars-trucks-suvs/</a:t>
            </a:r>
          </a:p>
          <a:p>
            <a:r>
              <a:rPr lang="en-US" dirty="0"/>
              <a:t>https://</a:t>
            </a:r>
            <a:r>
              <a:rPr lang="en-US" dirty="0" err="1"/>
              <a:t>www.kbb.com</a:t>
            </a:r>
            <a:r>
              <a:rPr lang="en-US" dirty="0"/>
              <a:t>/car-news/the-25-best-selling-cars-of-2023/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644AB-83D5-509F-8BC9-AFF06B862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751AE-BA7E-9740-BA64-7253DC7070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6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945429"/>
            <a:ext cx="15544800" cy="4138507"/>
          </a:xfrm>
        </p:spPr>
        <p:txBody>
          <a:bodyPr anchor="b"/>
          <a:lstStyle>
            <a:lvl1pPr algn="ctr">
              <a:defRPr sz="1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6243533"/>
            <a:ext cx="13716000" cy="2869987"/>
          </a:xfrm>
        </p:spPr>
        <p:txBody>
          <a:bodyPr/>
          <a:lstStyle>
            <a:lvl1pPr marL="0" indent="0" algn="ctr">
              <a:buNone/>
              <a:defRPr sz="4160"/>
            </a:lvl1pPr>
            <a:lvl2pPr marL="792465" indent="0" algn="ctr">
              <a:buNone/>
              <a:defRPr sz="3467"/>
            </a:lvl2pPr>
            <a:lvl3pPr marL="1584930" indent="0" algn="ctr">
              <a:buNone/>
              <a:defRPr sz="3120"/>
            </a:lvl3pPr>
            <a:lvl4pPr marL="2377394" indent="0" algn="ctr">
              <a:buNone/>
              <a:defRPr sz="2773"/>
            </a:lvl4pPr>
            <a:lvl5pPr marL="3169859" indent="0" algn="ctr">
              <a:buNone/>
              <a:defRPr sz="2773"/>
            </a:lvl5pPr>
            <a:lvl6pPr marL="3962324" indent="0" algn="ctr">
              <a:buNone/>
              <a:defRPr sz="2773"/>
            </a:lvl6pPr>
            <a:lvl7pPr marL="4754789" indent="0" algn="ctr">
              <a:buNone/>
              <a:defRPr sz="2773"/>
            </a:lvl7pPr>
            <a:lvl8pPr marL="5547253" indent="0" algn="ctr">
              <a:buNone/>
              <a:defRPr sz="2773"/>
            </a:lvl8pPr>
            <a:lvl9pPr marL="6339718" indent="0" algn="ctr">
              <a:buNone/>
              <a:defRPr sz="27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1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632883"/>
            <a:ext cx="3943350" cy="10073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632883"/>
            <a:ext cx="11601450" cy="100738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8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4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963549"/>
            <a:ext cx="15773400" cy="4944744"/>
          </a:xfrm>
        </p:spPr>
        <p:txBody>
          <a:bodyPr anchor="b"/>
          <a:lstStyle>
            <a:lvl1pPr>
              <a:defRPr sz="1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7955072"/>
            <a:ext cx="15773400" cy="2600324"/>
          </a:xfrm>
        </p:spPr>
        <p:txBody>
          <a:bodyPr/>
          <a:lstStyle>
            <a:lvl1pPr marL="0" indent="0">
              <a:buNone/>
              <a:defRPr sz="4160">
                <a:solidFill>
                  <a:schemeClr val="tx1">
                    <a:tint val="82000"/>
                  </a:schemeClr>
                </a:solidFill>
              </a:defRPr>
            </a:lvl1pPr>
            <a:lvl2pPr marL="792465" indent="0">
              <a:buNone/>
              <a:defRPr sz="3467">
                <a:solidFill>
                  <a:schemeClr val="tx1">
                    <a:tint val="82000"/>
                  </a:schemeClr>
                </a:solidFill>
              </a:defRPr>
            </a:lvl2pPr>
            <a:lvl3pPr marL="1584930" indent="0">
              <a:buNone/>
              <a:defRPr sz="3120">
                <a:solidFill>
                  <a:schemeClr val="tx1">
                    <a:tint val="82000"/>
                  </a:schemeClr>
                </a:solidFill>
              </a:defRPr>
            </a:lvl3pPr>
            <a:lvl4pPr marL="2377394" indent="0">
              <a:buNone/>
              <a:defRPr sz="2773">
                <a:solidFill>
                  <a:schemeClr val="tx1">
                    <a:tint val="82000"/>
                  </a:schemeClr>
                </a:solidFill>
              </a:defRPr>
            </a:lvl4pPr>
            <a:lvl5pPr marL="3169859" indent="0">
              <a:buNone/>
              <a:defRPr sz="2773">
                <a:solidFill>
                  <a:schemeClr val="tx1">
                    <a:tint val="82000"/>
                  </a:schemeClr>
                </a:solidFill>
              </a:defRPr>
            </a:lvl5pPr>
            <a:lvl6pPr marL="3962324" indent="0">
              <a:buNone/>
              <a:defRPr sz="2773">
                <a:solidFill>
                  <a:schemeClr val="tx1">
                    <a:tint val="82000"/>
                  </a:schemeClr>
                </a:solidFill>
              </a:defRPr>
            </a:lvl6pPr>
            <a:lvl7pPr marL="4754789" indent="0">
              <a:buNone/>
              <a:defRPr sz="2773">
                <a:solidFill>
                  <a:schemeClr val="tx1">
                    <a:tint val="82000"/>
                  </a:schemeClr>
                </a:solidFill>
              </a:defRPr>
            </a:lvl7pPr>
            <a:lvl8pPr marL="5547253" indent="0">
              <a:buNone/>
              <a:defRPr sz="2773">
                <a:solidFill>
                  <a:schemeClr val="tx1">
                    <a:tint val="82000"/>
                  </a:schemeClr>
                </a:solidFill>
              </a:defRPr>
            </a:lvl8pPr>
            <a:lvl9pPr marL="6339718" indent="0">
              <a:buNone/>
              <a:defRPr sz="277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164417"/>
            <a:ext cx="7772400" cy="75423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164417"/>
            <a:ext cx="7772400" cy="75423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6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32886"/>
            <a:ext cx="15773400" cy="22976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2914016"/>
            <a:ext cx="7736680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4342130"/>
            <a:ext cx="7736680" cy="6386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2914016"/>
            <a:ext cx="7774782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4342130"/>
            <a:ext cx="7774782" cy="6386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2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9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9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92480"/>
            <a:ext cx="5898356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711539"/>
            <a:ext cx="9258300" cy="8447617"/>
          </a:xfrm>
        </p:spPr>
        <p:txBody>
          <a:bodyPr/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467"/>
            </a:lvl4pPr>
            <a:lvl5pPr>
              <a:defRPr sz="3467"/>
            </a:lvl5pPr>
            <a:lvl6pPr>
              <a:defRPr sz="3467"/>
            </a:lvl6pPr>
            <a:lvl7pPr>
              <a:defRPr sz="3467"/>
            </a:lvl7pPr>
            <a:lvl8pPr>
              <a:defRPr sz="3467"/>
            </a:lvl8pPr>
            <a:lvl9pPr>
              <a:defRPr sz="3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566160"/>
            <a:ext cx="5898356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5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92480"/>
            <a:ext cx="5898356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711539"/>
            <a:ext cx="9258300" cy="8447617"/>
          </a:xfrm>
        </p:spPr>
        <p:txBody>
          <a:bodyPr anchor="t"/>
          <a:lstStyle>
            <a:lvl1pPr marL="0" indent="0">
              <a:buNone/>
              <a:defRPr sz="5547"/>
            </a:lvl1pPr>
            <a:lvl2pPr marL="792465" indent="0">
              <a:buNone/>
              <a:defRPr sz="4853"/>
            </a:lvl2pPr>
            <a:lvl3pPr marL="1584930" indent="0">
              <a:buNone/>
              <a:defRPr sz="4160"/>
            </a:lvl3pPr>
            <a:lvl4pPr marL="2377394" indent="0">
              <a:buNone/>
              <a:defRPr sz="3467"/>
            </a:lvl4pPr>
            <a:lvl5pPr marL="3169859" indent="0">
              <a:buNone/>
              <a:defRPr sz="3467"/>
            </a:lvl5pPr>
            <a:lvl6pPr marL="3962324" indent="0">
              <a:buNone/>
              <a:defRPr sz="3467"/>
            </a:lvl6pPr>
            <a:lvl7pPr marL="4754789" indent="0">
              <a:buNone/>
              <a:defRPr sz="3467"/>
            </a:lvl7pPr>
            <a:lvl8pPr marL="5547253" indent="0">
              <a:buNone/>
              <a:defRPr sz="3467"/>
            </a:lvl8pPr>
            <a:lvl9pPr marL="6339718" indent="0">
              <a:buNone/>
              <a:defRPr sz="3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566160"/>
            <a:ext cx="5898356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6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632886"/>
            <a:ext cx="1577340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164417"/>
            <a:ext cx="1577340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1017676"/>
            <a:ext cx="41148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992D5F-0E0F-6648-B61A-193FB15BB30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1017676"/>
            <a:ext cx="61722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1017676"/>
            <a:ext cx="41148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0788F-9E8A-3046-BA94-F9E57B660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5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584930" rtl="0" eaLnBrk="1" latinLnBrk="0" hangingPunct="1">
        <a:lnSpc>
          <a:spcPct val="90000"/>
        </a:lnSpc>
        <a:spcBef>
          <a:spcPct val="0"/>
        </a:spcBef>
        <a:buNone/>
        <a:defRPr sz="76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232" indent="-396232" algn="l" defTabSz="1584930" rtl="0" eaLnBrk="1" latinLnBrk="0" hangingPunct="1">
        <a:lnSpc>
          <a:spcPct val="90000"/>
        </a:lnSpc>
        <a:spcBef>
          <a:spcPts val="1733"/>
        </a:spcBef>
        <a:buFont typeface="Arial" panose="020B0604020202020204" pitchFamily="34" charset="0"/>
        <a:buChar char="•"/>
        <a:defRPr sz="4853" kern="1200">
          <a:solidFill>
            <a:schemeClr val="tx1"/>
          </a:solidFill>
          <a:latin typeface="+mn-lt"/>
          <a:ea typeface="+mn-ea"/>
          <a:cs typeface="+mn-cs"/>
        </a:defRPr>
      </a:lvl1pPr>
      <a:lvl2pPr marL="118869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62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77362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56609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435855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515102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94348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735950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1pPr>
      <a:lvl2pPr marL="792465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58493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37739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16985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396232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8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547253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339718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jpe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07/relationships/hdphoto" Target="../media/hdphoto1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4.png"/><Relationship Id="rId10" Type="http://schemas.openxmlformats.org/officeDocument/2006/relationships/image" Target="../media/image40.jpeg"/><Relationship Id="rId4" Type="http://schemas.microsoft.com/office/2007/relationships/hdphoto" Target="../media/hdphoto8.wdp"/><Relationship Id="rId9" Type="http://schemas.microsoft.com/office/2007/relationships/hdphoto" Target="../media/hdphoto10.wdp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jpe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07/relationships/hdphoto" Target="../media/hdphoto15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4.png"/><Relationship Id="rId10" Type="http://schemas.openxmlformats.org/officeDocument/2006/relationships/image" Target="../media/image40.jpeg"/><Relationship Id="rId4" Type="http://schemas.microsoft.com/office/2007/relationships/hdphoto" Target="../media/hdphoto12.wdp"/><Relationship Id="rId9" Type="http://schemas.microsoft.com/office/2007/relationships/hdphoto" Target="../media/hdphoto14.wdp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microsoft.com/office/2007/relationships/hdphoto" Target="../media/hdphoto4.wdp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microsoft.com/office/2007/relationships/hdphoto" Target="../media/hdphoto5.wdp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microsoft.com/office/2007/relationships/hdphoto" Target="../media/hdphoto5.wdp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9A2DA4-E47D-F0E8-158D-82574F3B1F51}"/>
              </a:ext>
            </a:extLst>
          </p:cNvPr>
          <p:cNvSpPr/>
          <p:nvPr/>
        </p:nvSpPr>
        <p:spPr>
          <a:xfrm>
            <a:off x="3864665" y="3048005"/>
            <a:ext cx="1338470" cy="8301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B479D-A013-0D82-79E5-9954E101C010}"/>
              </a:ext>
            </a:extLst>
          </p:cNvPr>
          <p:cNvSpPr txBox="1"/>
          <p:nvPr/>
        </p:nvSpPr>
        <p:spPr>
          <a:xfrm>
            <a:off x="3864665" y="3109153"/>
            <a:ext cx="133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A788-B3AC-D2A4-BB84-B03F5128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5321301"/>
            <a:ext cx="2032000" cy="1244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E5E6CD-016B-D382-099F-B71AEF27F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3791" r="6566" b="4180"/>
          <a:stretch>
            <a:fillRect/>
          </a:stretch>
        </p:blipFill>
        <p:spPr bwMode="auto">
          <a:xfrm>
            <a:off x="6707688" y="5198301"/>
            <a:ext cx="1208761" cy="14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C169D8-557B-79A6-E4DF-FE75C279D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0" y="7080802"/>
            <a:ext cx="4889500" cy="293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00E1C7-B192-DA94-6CB4-B1D1476E0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6000"/>
                    </a14:imgEffect>
                  </a14:imgLayer>
                </a14:imgProps>
              </a:ext>
            </a:extLst>
          </a:blip>
          <a:srcRect t="4145"/>
          <a:stretch>
            <a:fillRect/>
          </a:stretch>
        </p:blipFill>
        <p:spPr>
          <a:xfrm>
            <a:off x="14136414" y="5183748"/>
            <a:ext cx="1104900" cy="1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4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D388-AB1D-A8FE-99A8-1E5007F8F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BB0-A258-1EA5-9427-C758099C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Best-selling Cars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154E3-85D2-D311-5FE5-D79C164F9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356" y="2420733"/>
            <a:ext cx="15051288" cy="93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2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965DD-1497-7449-C193-A2F8AEE4F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D4DC-9B2C-ECAE-9931-E14E0A91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Best-selling Cars (AI-processed)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FD91CC03-7A42-DFC1-15C6-7EC3B356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324100"/>
            <a:ext cx="14344650" cy="956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35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5FD2D-1E64-EA59-CD9F-72DAA99D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6369-A9D9-F324-21F6-35A7DB65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Best-selling Cars (AI-processed)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BD52B34-0B92-BFE6-F68E-6382057E5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0" t="60995" r="360" b="14979"/>
          <a:stretch>
            <a:fillRect/>
          </a:stretch>
        </p:blipFill>
        <p:spPr bwMode="auto">
          <a:xfrm>
            <a:off x="2168435" y="3419666"/>
            <a:ext cx="4763588" cy="229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7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E89B1-543C-EF1F-D8BE-40832E36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5144-9E99-D8C5-02E8-EF0BABA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Best-selling SUVs/Crossovers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322C4E-6C2A-75C7-7D9F-66A3DDF12DB4}"/>
              </a:ext>
            </a:extLst>
          </p:cNvPr>
          <p:cNvGraphicFramePr>
            <a:graphicFrameLocks noGrp="1"/>
          </p:cNvGraphicFramePr>
          <p:nvPr/>
        </p:nvGraphicFramePr>
        <p:xfrm>
          <a:off x="1428750" y="3181350"/>
          <a:ext cx="14401800" cy="720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87010211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9856655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70105"/>
                    </a:ext>
                  </a:extLst>
                </a:gridCol>
              </a:tblGrid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337896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49951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458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C192790-5BE8-6EF4-CE63-500FCB772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8750" y="3181350"/>
            <a:ext cx="4791918" cy="235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F340ED-0352-ACEC-AF93-152C2BE21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1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4825" y="3169814"/>
            <a:ext cx="4826000" cy="2360468"/>
          </a:xfrm>
          <a:prstGeom prst="rect">
            <a:avLst/>
          </a:prstGeom>
        </p:spPr>
      </p:pic>
      <p:pic>
        <p:nvPicPr>
          <p:cNvPr id="10" name="Picture 9" descr="2025 Explorer">
            <a:extLst>
              <a:ext uri="{FF2B5EF4-FFF2-40B4-BE49-F238E27FC236}">
                <a16:creationId xmlns:a16="http://schemas.microsoft.com/office/drawing/2014/main" id="{F4B625DB-004E-11D2-C704-392889FEB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5" t="23963" r="19928" b="23884"/>
          <a:stretch>
            <a:fillRect/>
          </a:stretch>
        </p:blipFill>
        <p:spPr bwMode="auto">
          <a:xfrm>
            <a:off x="6216651" y="5595798"/>
            <a:ext cx="4777282" cy="236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7FD5A7-C933-3CFC-0B11-F4CF83AB6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651" y="8229600"/>
            <a:ext cx="4738175" cy="2128698"/>
          </a:xfrm>
          <a:prstGeom prst="rect">
            <a:avLst/>
          </a:prstGeom>
        </p:spPr>
      </p:pic>
      <p:pic>
        <p:nvPicPr>
          <p:cNvPr id="12" name="Picture 11" descr="Honda HR-V 2025 Colours, Available in 6 Colours in Singapore | Oto">
            <a:extLst>
              <a:ext uri="{FF2B5EF4-FFF2-40B4-BE49-F238E27FC236}">
                <a16:creationId xmlns:a16="http://schemas.microsoft.com/office/drawing/2014/main" id="{B65746E8-59DB-E2DF-E98D-89A8690A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2" r="4691" b="15389"/>
          <a:stretch>
            <a:fillRect/>
          </a:stretch>
        </p:blipFill>
        <p:spPr bwMode="auto">
          <a:xfrm>
            <a:off x="1428751" y="8060748"/>
            <a:ext cx="4761233" cy="23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44DF76-73A2-C574-D6F2-E20A79B23E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3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6652" y="3394991"/>
            <a:ext cx="4738174" cy="2087170"/>
          </a:xfrm>
          <a:prstGeom prst="rect">
            <a:avLst/>
          </a:prstGeom>
        </p:spPr>
      </p:pic>
      <p:pic>
        <p:nvPicPr>
          <p:cNvPr id="15" name="Picture 14" descr="2025 Chevy Tahoe | Blossom Chevrolet">
            <a:extLst>
              <a:ext uri="{FF2B5EF4-FFF2-40B4-BE49-F238E27FC236}">
                <a16:creationId xmlns:a16="http://schemas.microsoft.com/office/drawing/2014/main" id="{EF81FF0B-71AB-D67B-FD18-48F74B854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t="20780" r="11831" b="9957"/>
          <a:stretch>
            <a:fillRect/>
          </a:stretch>
        </p:blipFill>
        <p:spPr bwMode="auto">
          <a:xfrm>
            <a:off x="6419850" y="8007025"/>
            <a:ext cx="4419600" cy="23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New 2025 Kia EV6 GT-Line Sport Utility in Kenner #SG004041 | Premier Kia of  Kenner">
            <a:extLst>
              <a:ext uri="{FF2B5EF4-FFF2-40B4-BE49-F238E27FC236}">
                <a16:creationId xmlns:a16="http://schemas.microsoft.com/office/drawing/2014/main" id="{F5C81CE1-CA83-F8EE-8B50-72A5C47A1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3" b="17287"/>
          <a:stretch>
            <a:fillRect/>
          </a:stretch>
        </p:blipFill>
        <p:spPr bwMode="auto">
          <a:xfrm>
            <a:off x="1356403" y="5626234"/>
            <a:ext cx="4936613" cy="23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2025 Trax | Small SUV | Chevrolet">
            <a:extLst>
              <a:ext uri="{FF2B5EF4-FFF2-40B4-BE49-F238E27FC236}">
                <a16:creationId xmlns:a16="http://schemas.microsoft.com/office/drawing/2014/main" id="{50AAD951-28CB-A8B3-B538-459459F1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773" y="5479650"/>
            <a:ext cx="4862052" cy="24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1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6035-0D10-B5C0-9429-F6B57427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0262-73BF-BD98-E4BE-29DDE51D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Best-selling SUVs/Crossovers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728454-7C8C-A134-A0F4-DB06C6DA6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630363"/>
              </p:ext>
            </p:extLst>
          </p:nvPr>
        </p:nvGraphicFramePr>
        <p:xfrm>
          <a:off x="1428750" y="3181350"/>
          <a:ext cx="14401800" cy="720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87010211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9856655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70105"/>
                    </a:ext>
                  </a:extLst>
                </a:gridCol>
              </a:tblGrid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337896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49951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458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57D8A6A-3BEB-A193-B457-4F0AFB59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8750" y="3181350"/>
            <a:ext cx="4791918" cy="235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470438-C052-731F-283A-D3FD0575B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1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4825" y="3169814"/>
            <a:ext cx="4826000" cy="2360468"/>
          </a:xfrm>
          <a:prstGeom prst="rect">
            <a:avLst/>
          </a:prstGeom>
        </p:spPr>
      </p:pic>
      <p:pic>
        <p:nvPicPr>
          <p:cNvPr id="10" name="Picture 9" descr="2025 Explorer">
            <a:extLst>
              <a:ext uri="{FF2B5EF4-FFF2-40B4-BE49-F238E27FC236}">
                <a16:creationId xmlns:a16="http://schemas.microsoft.com/office/drawing/2014/main" id="{1B3B3BB0-32E4-61D3-FAA4-C24305D4A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5" t="23963" r="19928" b="23884"/>
          <a:stretch>
            <a:fillRect/>
          </a:stretch>
        </p:blipFill>
        <p:spPr bwMode="auto">
          <a:xfrm>
            <a:off x="6216651" y="5595798"/>
            <a:ext cx="4777282" cy="236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661A3-975F-6FBF-7069-09FAB94D8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651" y="8229600"/>
            <a:ext cx="4738175" cy="2128698"/>
          </a:xfrm>
          <a:prstGeom prst="rect">
            <a:avLst/>
          </a:prstGeom>
        </p:spPr>
      </p:pic>
      <p:pic>
        <p:nvPicPr>
          <p:cNvPr id="12" name="Picture 11" descr="Honda HR-V 2025 Colours, Available in 6 Colours in Singapore | Oto">
            <a:extLst>
              <a:ext uri="{FF2B5EF4-FFF2-40B4-BE49-F238E27FC236}">
                <a16:creationId xmlns:a16="http://schemas.microsoft.com/office/drawing/2014/main" id="{2F482FD1-B1C8-CF92-7DF6-B970BBAB5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2" r="4691" b="15389"/>
          <a:stretch>
            <a:fillRect/>
          </a:stretch>
        </p:blipFill>
        <p:spPr bwMode="auto">
          <a:xfrm>
            <a:off x="1428751" y="8060748"/>
            <a:ext cx="4761233" cy="23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92DB1C-387E-B0FD-3E6E-4A6184461A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3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6652" y="3394991"/>
            <a:ext cx="4738174" cy="2087170"/>
          </a:xfrm>
          <a:prstGeom prst="rect">
            <a:avLst/>
          </a:prstGeom>
        </p:spPr>
      </p:pic>
      <p:pic>
        <p:nvPicPr>
          <p:cNvPr id="15" name="Picture 14" descr="2025 Chevy Tahoe | Blossom Chevrolet">
            <a:extLst>
              <a:ext uri="{FF2B5EF4-FFF2-40B4-BE49-F238E27FC236}">
                <a16:creationId xmlns:a16="http://schemas.microsoft.com/office/drawing/2014/main" id="{5B2DC5C8-EFA2-5D1C-6861-15E520454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t="20780" r="11831" b="9957"/>
          <a:stretch>
            <a:fillRect/>
          </a:stretch>
        </p:blipFill>
        <p:spPr bwMode="auto">
          <a:xfrm>
            <a:off x="6419850" y="8007025"/>
            <a:ext cx="4419600" cy="23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New 2025 Kia EV6 GT-Line Sport Utility in Kenner #SG004041 | Premier Kia of  Kenner">
            <a:extLst>
              <a:ext uri="{FF2B5EF4-FFF2-40B4-BE49-F238E27FC236}">
                <a16:creationId xmlns:a16="http://schemas.microsoft.com/office/drawing/2014/main" id="{BD09C0C8-5B6F-3947-F575-6356C3739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3" b="17287"/>
          <a:stretch>
            <a:fillRect/>
          </a:stretch>
        </p:blipFill>
        <p:spPr bwMode="auto">
          <a:xfrm>
            <a:off x="1356403" y="5626234"/>
            <a:ext cx="4936613" cy="23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2025 Trax | Small SUV | Chevrolet">
            <a:extLst>
              <a:ext uri="{FF2B5EF4-FFF2-40B4-BE49-F238E27FC236}">
                <a16:creationId xmlns:a16="http://schemas.microsoft.com/office/drawing/2014/main" id="{11A13F07-AA17-7231-C0A5-A96DD04B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773" y="5479650"/>
            <a:ext cx="4862052" cy="24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68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A1AB0-6551-5BD1-8833-8105133F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A40D-53BB-7290-8750-C387E5B3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Best-selling SUVs/Crossovers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D1A949-5C85-78EC-80FE-2B395FEB8C4E}"/>
              </a:ext>
            </a:extLst>
          </p:cNvPr>
          <p:cNvGraphicFramePr>
            <a:graphicFrameLocks noGrp="1"/>
          </p:cNvGraphicFramePr>
          <p:nvPr/>
        </p:nvGraphicFramePr>
        <p:xfrm>
          <a:off x="1428750" y="3181350"/>
          <a:ext cx="14401800" cy="720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87010211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9856655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70105"/>
                    </a:ext>
                  </a:extLst>
                </a:gridCol>
              </a:tblGrid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337896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49951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4582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8AB1FFF-BD5E-3534-BF2F-DD98A2D3B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8750" y="3045867"/>
            <a:ext cx="14401800" cy="73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2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743E-59BC-459B-D3D5-C45AF6ED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5BDA-F0ED-17CA-504E-90F92F82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Best-selling SUVs/Crossovers (AI-processed)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159BB4-C3FB-948C-A9B8-7F7DACE4172F}"/>
              </a:ext>
            </a:extLst>
          </p:cNvPr>
          <p:cNvGraphicFramePr>
            <a:graphicFrameLocks noGrp="1"/>
          </p:cNvGraphicFramePr>
          <p:nvPr/>
        </p:nvGraphicFramePr>
        <p:xfrm>
          <a:off x="1428750" y="3181350"/>
          <a:ext cx="14401800" cy="720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87010211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9856655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70105"/>
                    </a:ext>
                  </a:extLst>
                </a:gridCol>
              </a:tblGrid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337896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49951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45822"/>
                  </a:ext>
                </a:extLst>
              </a:tr>
            </a:tbl>
          </a:graphicData>
        </a:graphic>
      </p:graphicFrame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D6F425B8-A678-4889-0B9B-4BE0EBA5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286000"/>
            <a:ext cx="144018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78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8B6F3-C63E-6C78-CE14-0CDD99F87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2BAF-0591-AF4C-984F-5948016C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Best-selling SUVs/Crossovers (AI-processed)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32A1803-E5F2-8608-E6FF-954A8305C355}"/>
              </a:ext>
            </a:extLst>
          </p:cNvPr>
          <p:cNvGraphicFramePr>
            <a:graphicFrameLocks noGrp="1"/>
          </p:cNvGraphicFramePr>
          <p:nvPr/>
        </p:nvGraphicFramePr>
        <p:xfrm>
          <a:off x="1428750" y="3181350"/>
          <a:ext cx="14401800" cy="720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87010211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9856655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70105"/>
                    </a:ext>
                  </a:extLst>
                </a:gridCol>
              </a:tblGrid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337896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49951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45822"/>
                  </a:ext>
                </a:extLst>
              </a:tr>
            </a:tbl>
          </a:graphicData>
        </a:graphic>
      </p:graphicFrame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55FF2B22-79A3-DEA7-ADCB-FAA682ED9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9" t="61924" r="1171" b="12786"/>
          <a:stretch>
            <a:fillRect/>
          </a:stretch>
        </p:blipFill>
        <p:spPr bwMode="auto">
          <a:xfrm>
            <a:off x="2072640" y="3270738"/>
            <a:ext cx="4725324" cy="242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28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C511F-FFE5-804A-E635-6C2A8B19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b="41417"/>
          <a:stretch>
            <a:fillRect/>
          </a:stretch>
        </p:blipFill>
        <p:spPr>
          <a:xfrm>
            <a:off x="5892800" y="2870204"/>
            <a:ext cx="6502400" cy="3809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66D4C-93AB-58EB-1FAE-C3AA610F75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47" r="11637"/>
          <a:stretch>
            <a:fillRect/>
          </a:stretch>
        </p:blipFill>
        <p:spPr>
          <a:xfrm>
            <a:off x="5371549" y="5183748"/>
            <a:ext cx="521746" cy="115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DD3E5-0B3E-BA60-7BC1-7D1CF2FE6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6517" y="5108944"/>
            <a:ext cx="593612" cy="1242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1EEC5-ACDA-E58D-C6F9-FB227275D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208212" y="6257922"/>
            <a:ext cx="1366174" cy="421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7E066-F05D-0758-E194-2AA59E2E3BCE}"/>
              </a:ext>
            </a:extLst>
          </p:cNvPr>
          <p:cNvSpPr txBox="1"/>
          <p:nvPr/>
        </p:nvSpPr>
        <p:spPr>
          <a:xfrm>
            <a:off x="5632423" y="6537965"/>
            <a:ext cx="14877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D27DA-E17A-7F88-E52C-2FC170780BBA}"/>
              </a:ext>
            </a:extLst>
          </p:cNvPr>
          <p:cNvSpPr txBox="1"/>
          <p:nvPr/>
        </p:nvSpPr>
        <p:spPr>
          <a:xfrm>
            <a:off x="8182648" y="6660820"/>
            <a:ext cx="196305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Some cells replaced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07877-D881-8E8C-9910-14EB6D514471}"/>
              </a:ext>
            </a:extLst>
          </p:cNvPr>
          <p:cNvSpPr txBox="1"/>
          <p:nvPr/>
        </p:nvSpPr>
        <p:spPr>
          <a:xfrm>
            <a:off x="10803092" y="6669117"/>
            <a:ext cx="231854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Entire battery pack replaced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5A7D04-AE91-CA70-5A22-A82C8D6C3B1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49" t="5806" r="6123" b="8364"/>
          <a:stretch>
            <a:fillRect/>
          </a:stretch>
        </p:blipFill>
        <p:spPr>
          <a:xfrm>
            <a:off x="5347872" y="3028410"/>
            <a:ext cx="2834772" cy="1602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6F9BA6-6650-6216-BDCA-E30D03BE33C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022" r="3974"/>
          <a:stretch>
            <a:fillRect/>
          </a:stretch>
        </p:blipFill>
        <p:spPr>
          <a:xfrm>
            <a:off x="8443021" y="2766142"/>
            <a:ext cx="2939082" cy="1995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4CFF5B-457A-7C30-36C4-248A48B49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0133" y="2346826"/>
            <a:ext cx="2694067" cy="2603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B5C327-E47A-E94D-A69E-E56C5E647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883" y="7132722"/>
            <a:ext cx="2336800" cy="207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1744F-56FC-7B51-9908-E5A3840BF9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5613" y="6572088"/>
            <a:ext cx="2260600" cy="260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14AF12-FBFC-C896-8461-C013B1F1AF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1762" y="6257922"/>
            <a:ext cx="2565400" cy="2971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7DAA1D-ED99-D690-D3CB-51421C6EB47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49" t="5806" r="6123" b="8364"/>
          <a:stretch>
            <a:fillRect/>
          </a:stretch>
        </p:blipFill>
        <p:spPr>
          <a:xfrm>
            <a:off x="3048000" y="5072675"/>
            <a:ext cx="2236656" cy="1264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D668D2-9C70-535B-0293-A74AC2CFF856}"/>
              </a:ext>
            </a:extLst>
          </p:cNvPr>
          <p:cNvSpPr/>
          <p:nvPr/>
        </p:nvSpPr>
        <p:spPr>
          <a:xfrm>
            <a:off x="3756160" y="5282952"/>
            <a:ext cx="789608" cy="84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72C65-F15D-755A-35F9-AB31215F75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3789" y="5306193"/>
            <a:ext cx="429815" cy="8476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6C14D0-C50B-F233-9707-977E68EF76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9489" y="5301670"/>
            <a:ext cx="429815" cy="8476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257AA0-13E2-D23F-955D-0CA1D970EA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8839" y="5306193"/>
            <a:ext cx="429815" cy="8476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153FF7-9A00-5C14-3C8B-613F4FBA57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6675" y="5306193"/>
            <a:ext cx="429815" cy="8476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15E37F-21F9-A4E5-1E07-A45C298B220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579"/>
          <a:stretch>
            <a:fillRect/>
          </a:stretch>
        </p:blipFill>
        <p:spPr>
          <a:xfrm>
            <a:off x="2965792" y="6889921"/>
            <a:ext cx="2462160" cy="1549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BBED30-744B-5C12-7B42-47E406FDA0B5}"/>
              </a:ext>
            </a:extLst>
          </p:cNvPr>
          <p:cNvSpPr/>
          <p:nvPr/>
        </p:nvSpPr>
        <p:spPr>
          <a:xfrm>
            <a:off x="3263026" y="5404104"/>
            <a:ext cx="241276" cy="628396"/>
          </a:xfrm>
          <a:prstGeom prst="rect">
            <a:avLst/>
          </a:prstGeom>
          <a:solidFill>
            <a:srgbClr val="02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D31D61-5EBF-8400-403B-EAA9484879C7}"/>
              </a:ext>
            </a:extLst>
          </p:cNvPr>
          <p:cNvSpPr/>
          <p:nvPr/>
        </p:nvSpPr>
        <p:spPr>
          <a:xfrm>
            <a:off x="3709383" y="5411316"/>
            <a:ext cx="241276" cy="628396"/>
          </a:xfrm>
          <a:prstGeom prst="rect">
            <a:avLst/>
          </a:prstGeom>
          <a:solidFill>
            <a:srgbClr val="02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D2FF56-FDA2-DD6E-B3E5-F016C18BC294}"/>
              </a:ext>
            </a:extLst>
          </p:cNvPr>
          <p:cNvSpPr/>
          <p:nvPr/>
        </p:nvSpPr>
        <p:spPr>
          <a:xfrm>
            <a:off x="4166100" y="5411316"/>
            <a:ext cx="241276" cy="628396"/>
          </a:xfrm>
          <a:prstGeom prst="rect">
            <a:avLst/>
          </a:prstGeom>
          <a:solidFill>
            <a:srgbClr val="02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CA68B9-31F2-7C4A-5DEF-B22A367995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46000"/>
                    </a14:imgEffect>
                  </a14:imgLayer>
                </a14:imgProps>
              </a:ext>
            </a:extLst>
          </a:blip>
          <a:srcRect t="4145"/>
          <a:stretch>
            <a:fillRect/>
          </a:stretch>
        </p:blipFill>
        <p:spPr>
          <a:xfrm>
            <a:off x="14136414" y="5183748"/>
            <a:ext cx="1104900" cy="1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8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4C83-3B97-AABA-09EA-924227CA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replacements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EAB76826-EC0B-167C-B386-58B2F091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686050"/>
            <a:ext cx="7058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901059DF-EC0D-3935-B091-49497946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2686050"/>
            <a:ext cx="7058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4CD5D3E3-F6CC-4843-DF66-C08DEE59F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234764"/>
            <a:ext cx="7058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enerated image">
            <a:extLst>
              <a:ext uri="{FF2B5EF4-FFF2-40B4-BE49-F238E27FC236}">
                <a16:creationId xmlns:a16="http://schemas.microsoft.com/office/drawing/2014/main" id="{4E894ED9-61BE-EF6A-372D-6176DC37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7234764"/>
            <a:ext cx="7058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41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59B09-DCFD-DAED-C027-88A686416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415-EAA7-2EE9-B658-071CC01F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replacements</a:t>
            </a:r>
          </a:p>
        </p:txBody>
      </p:sp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48C1F55E-1F3B-74E7-6EEF-3762F265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" y="2524236"/>
            <a:ext cx="9511765" cy="634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164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9201F-00DC-1127-7DF2-71F80CEFE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3304-8C8F-B179-9C0D-AE6E511F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replacements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5760D45E-1C43-15BA-097B-3A7279A4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686050"/>
            <a:ext cx="7058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67131BDC-5B18-8247-25CA-3F4F2844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2686050"/>
            <a:ext cx="7058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63639EFC-DEB2-455A-2D01-F6CF29E6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234764"/>
            <a:ext cx="7058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enerated image">
            <a:extLst>
              <a:ext uri="{FF2B5EF4-FFF2-40B4-BE49-F238E27FC236}">
                <a16:creationId xmlns:a16="http://schemas.microsoft.com/office/drawing/2014/main" id="{5720BBC6-D421-5C3F-9C82-0F411611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7234764"/>
            <a:ext cx="7058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1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2756-4F35-857D-1B3C-535C59EE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A00FBE-DF25-F851-03C9-A974EA4C1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930529"/>
            <a:ext cx="7061200" cy="4711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15ED7-1240-0931-8BDE-3BEE2F19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3082929"/>
            <a:ext cx="7772400" cy="517814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4BE647-F768-2295-0CBC-FACE1228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40" t="18889" r="6581" b="30921"/>
          <a:stretch>
            <a:fillRect/>
          </a:stretch>
        </p:blipFill>
        <p:spPr>
          <a:xfrm>
            <a:off x="1650124" y="7851227"/>
            <a:ext cx="1566042" cy="2364827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0CA91B1-E896-373F-A00B-47CEDA62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3082929"/>
            <a:ext cx="7061200" cy="47117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680B0D2-804C-4A01-9364-DAEE0FB7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317" y="6935792"/>
            <a:ext cx="7061200" cy="471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720C20-ADC8-D9C9-0F6C-648139C0BFBA}"/>
              </a:ext>
            </a:extLst>
          </p:cNvPr>
          <p:cNvSpPr txBox="1"/>
          <p:nvPr/>
        </p:nvSpPr>
        <p:spPr>
          <a:xfrm>
            <a:off x="4743450" y="10201279"/>
            <a:ext cx="145732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Original 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E5DDE-9F90-1C5A-4E11-426EF79D3A39}"/>
              </a:ext>
            </a:extLst>
          </p:cNvPr>
          <p:cNvSpPr txBox="1"/>
          <p:nvPr/>
        </p:nvSpPr>
        <p:spPr>
          <a:xfrm>
            <a:off x="6557908" y="10201278"/>
            <a:ext cx="23146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Some battery cells replaced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19694-389B-821A-027D-4455F85C9D12}"/>
              </a:ext>
            </a:extLst>
          </p:cNvPr>
          <p:cNvSpPr txBox="1"/>
          <p:nvPr/>
        </p:nvSpPr>
        <p:spPr>
          <a:xfrm>
            <a:off x="9155112" y="10201769"/>
            <a:ext cx="23146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Entire battery pack replaced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718F63-019F-1187-26CE-699627AB42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4" r="69575"/>
          <a:stretch>
            <a:fillRect/>
          </a:stretch>
        </p:blipFill>
        <p:spPr>
          <a:xfrm>
            <a:off x="13401675" y="7726469"/>
            <a:ext cx="17716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4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1AABE-91E2-241D-B0B2-5B1093406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9305D-CB9D-8855-3275-D51DF62A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Best-selling Cars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D6C691-586E-4375-5CBF-785A02F8C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76705"/>
              </p:ext>
            </p:extLst>
          </p:nvPr>
        </p:nvGraphicFramePr>
        <p:xfrm>
          <a:off x="1428750" y="3181350"/>
          <a:ext cx="14401800" cy="720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87010211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9856655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70105"/>
                    </a:ext>
                  </a:extLst>
                </a:gridCol>
              </a:tblGrid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337896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49951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4582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AC39668-D6BF-1341-F0BD-5D4D336B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8141" y="3523353"/>
            <a:ext cx="4574485" cy="1885063"/>
          </a:xfrm>
          <a:prstGeom prst="rect">
            <a:avLst/>
          </a:prstGeom>
        </p:spPr>
      </p:pic>
      <p:pic>
        <p:nvPicPr>
          <p:cNvPr id="19" name="Picture 18" descr="2021 Tesla Model 3 review, photos &amp; specs | CarMax">
            <a:extLst>
              <a:ext uri="{FF2B5EF4-FFF2-40B4-BE49-F238E27FC236}">
                <a16:creationId xmlns:a16="http://schemas.microsoft.com/office/drawing/2014/main" id="{8D5BD49D-CFA6-537C-921F-57F405486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19583" r="3738" b="16667"/>
          <a:stretch>
            <a:fillRect/>
          </a:stretch>
        </p:blipFill>
        <p:spPr bwMode="auto">
          <a:xfrm>
            <a:off x="6376027" y="8035253"/>
            <a:ext cx="4497733" cy="23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F8020B-21F6-CDED-2695-9EDD4FA4E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1639" y="3287153"/>
            <a:ext cx="4626511" cy="2220375"/>
          </a:xfrm>
          <a:prstGeom prst="rect">
            <a:avLst/>
          </a:prstGeom>
        </p:spPr>
      </p:pic>
      <p:pic>
        <p:nvPicPr>
          <p:cNvPr id="22" name="Picture 21" descr="2025 Polestar 2 Price, Reviews, Pictures &amp; More | Kelley Blue Book">
            <a:extLst>
              <a:ext uri="{FF2B5EF4-FFF2-40B4-BE49-F238E27FC236}">
                <a16:creationId xmlns:a16="http://schemas.microsoft.com/office/drawing/2014/main" id="{A3419091-45F2-DA1B-B6A6-2BA6FA074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" t="28509" r="15926" b="24342"/>
          <a:stretch>
            <a:fillRect/>
          </a:stretch>
        </p:blipFill>
        <p:spPr bwMode="auto">
          <a:xfrm>
            <a:off x="1528142" y="8150087"/>
            <a:ext cx="4693762" cy="218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2024 Toyota Prius Exterior: 0">
            <a:extLst>
              <a:ext uri="{FF2B5EF4-FFF2-40B4-BE49-F238E27FC236}">
                <a16:creationId xmlns:a16="http://schemas.microsoft.com/office/drawing/2014/main" id="{9580EBE5-6989-DD1B-3C67-A719D736C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29333" r="15255" b="27200"/>
          <a:stretch>
            <a:fillRect/>
          </a:stretch>
        </p:blipFill>
        <p:spPr bwMode="auto">
          <a:xfrm>
            <a:off x="11049153" y="5792234"/>
            <a:ext cx="4735347" cy="19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New 2025 Dodge Charger Daytona R/T AWD Ratings, Pricing, Reviews &amp; Awards">
            <a:extLst>
              <a:ext uri="{FF2B5EF4-FFF2-40B4-BE49-F238E27FC236}">
                <a16:creationId xmlns:a16="http://schemas.microsoft.com/office/drawing/2014/main" id="{EE6A1EE2-021D-CA38-662A-F57956AA9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6" b="22083"/>
          <a:stretch>
            <a:fillRect/>
          </a:stretch>
        </p:blipFill>
        <p:spPr bwMode="auto">
          <a:xfrm>
            <a:off x="1428750" y="5750419"/>
            <a:ext cx="4764326" cy="20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New 2025 Mercedes-Benz S-Class for Sale in Fort Myers, FL | Mercedes-Benz  of Fort Myers">
            <a:extLst>
              <a:ext uri="{FF2B5EF4-FFF2-40B4-BE49-F238E27FC236}">
                <a16:creationId xmlns:a16="http://schemas.microsoft.com/office/drawing/2014/main" id="{5E4E9B39-64BF-C873-7DF8-C4E804BAD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18975" b="19487"/>
          <a:stretch>
            <a:fillRect/>
          </a:stretch>
        </p:blipFill>
        <p:spPr bwMode="auto">
          <a:xfrm>
            <a:off x="6440417" y="5750419"/>
            <a:ext cx="4497733" cy="21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2024 Mitsubishi Mirage G4 Price, Cost-to-Own, Reviews &amp; More | Kelley Blue  Book">
            <a:extLst>
              <a:ext uri="{FF2B5EF4-FFF2-40B4-BE49-F238E27FC236}">
                <a16:creationId xmlns:a16="http://schemas.microsoft.com/office/drawing/2014/main" id="{CFC500C8-89C7-2ADE-8151-D1D70FA2A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2" t="27778" r="13888" b="24222"/>
          <a:stretch>
            <a:fillRect/>
          </a:stretch>
        </p:blipFill>
        <p:spPr bwMode="auto">
          <a:xfrm>
            <a:off x="11058267" y="3382270"/>
            <a:ext cx="4626511" cy="215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2024 MINI Hardtop 4 Door Cooper S Prices and Cost to Own | Kelley Blue Book">
            <a:extLst>
              <a:ext uri="{FF2B5EF4-FFF2-40B4-BE49-F238E27FC236}">
                <a16:creationId xmlns:a16="http://schemas.microsoft.com/office/drawing/2014/main" id="{AB1F4AD7-CE96-87D7-FC19-6758F0BF8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t="28245" r="13227" b="21501"/>
          <a:stretch>
            <a:fillRect/>
          </a:stretch>
        </p:blipFill>
        <p:spPr bwMode="auto">
          <a:xfrm>
            <a:off x="11169181" y="8035253"/>
            <a:ext cx="4535386" cy="21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13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94C9D-DEB9-2E08-E7A9-A2FCDDDC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F2C7-5B62-450D-52E5-6399ABD8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Best-selling Cars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805931-13B7-F73F-5540-12F0181B1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904519"/>
              </p:ext>
            </p:extLst>
          </p:nvPr>
        </p:nvGraphicFramePr>
        <p:xfrm>
          <a:off x="1428750" y="3181350"/>
          <a:ext cx="14401800" cy="720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87010211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9856655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70105"/>
                    </a:ext>
                  </a:extLst>
                </a:gridCol>
              </a:tblGrid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337896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49951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4582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69D33BB-EF4F-8ABB-57CE-91F5083D9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8141" y="3523353"/>
            <a:ext cx="4574485" cy="1885063"/>
          </a:xfrm>
          <a:prstGeom prst="rect">
            <a:avLst/>
          </a:prstGeom>
        </p:spPr>
      </p:pic>
      <p:pic>
        <p:nvPicPr>
          <p:cNvPr id="19" name="Picture 18" descr="2021 Tesla Model 3 review, photos &amp; specs | CarMax">
            <a:extLst>
              <a:ext uri="{FF2B5EF4-FFF2-40B4-BE49-F238E27FC236}">
                <a16:creationId xmlns:a16="http://schemas.microsoft.com/office/drawing/2014/main" id="{F106DBAF-6BD4-2786-3DA5-ED1197908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19583" r="3738" b="16667"/>
          <a:stretch>
            <a:fillRect/>
          </a:stretch>
        </p:blipFill>
        <p:spPr bwMode="auto">
          <a:xfrm>
            <a:off x="6376027" y="8035253"/>
            <a:ext cx="4497733" cy="23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D9BE32-BAAA-E869-F6CA-98BBBB4A8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1639" y="3287153"/>
            <a:ext cx="4626511" cy="2220375"/>
          </a:xfrm>
          <a:prstGeom prst="rect">
            <a:avLst/>
          </a:prstGeom>
        </p:spPr>
      </p:pic>
      <p:pic>
        <p:nvPicPr>
          <p:cNvPr id="22" name="Picture 21" descr="2025 Polestar 2 Price, Reviews, Pictures &amp; More | Kelley Blue Book">
            <a:extLst>
              <a:ext uri="{FF2B5EF4-FFF2-40B4-BE49-F238E27FC236}">
                <a16:creationId xmlns:a16="http://schemas.microsoft.com/office/drawing/2014/main" id="{001137C8-461B-41FA-C79E-DBE9A7329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" t="28509" r="15926" b="24342"/>
          <a:stretch>
            <a:fillRect/>
          </a:stretch>
        </p:blipFill>
        <p:spPr bwMode="auto">
          <a:xfrm>
            <a:off x="1528142" y="8150087"/>
            <a:ext cx="4693762" cy="218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2024 Toyota Prius Exterior: 0">
            <a:extLst>
              <a:ext uri="{FF2B5EF4-FFF2-40B4-BE49-F238E27FC236}">
                <a16:creationId xmlns:a16="http://schemas.microsoft.com/office/drawing/2014/main" id="{9B82CB8D-F141-1360-FA78-9B8B892AF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29333" r="15255" b="27200"/>
          <a:stretch>
            <a:fillRect/>
          </a:stretch>
        </p:blipFill>
        <p:spPr bwMode="auto">
          <a:xfrm>
            <a:off x="11049153" y="5792234"/>
            <a:ext cx="4735347" cy="19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New 2025 Dodge Charger Daytona R/T AWD Ratings, Pricing, Reviews &amp; Awards">
            <a:extLst>
              <a:ext uri="{FF2B5EF4-FFF2-40B4-BE49-F238E27FC236}">
                <a16:creationId xmlns:a16="http://schemas.microsoft.com/office/drawing/2014/main" id="{E38D76AF-1968-3744-3777-27B7CFC36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6" b="22083"/>
          <a:stretch>
            <a:fillRect/>
          </a:stretch>
        </p:blipFill>
        <p:spPr bwMode="auto">
          <a:xfrm>
            <a:off x="1428750" y="5750419"/>
            <a:ext cx="4764326" cy="20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New 2025 Mercedes-Benz S-Class for Sale in Fort Myers, FL | Mercedes-Benz  of Fort Myers">
            <a:extLst>
              <a:ext uri="{FF2B5EF4-FFF2-40B4-BE49-F238E27FC236}">
                <a16:creationId xmlns:a16="http://schemas.microsoft.com/office/drawing/2014/main" id="{A203DACC-BE9B-B208-626E-2A83036AF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18975" b="19487"/>
          <a:stretch>
            <a:fillRect/>
          </a:stretch>
        </p:blipFill>
        <p:spPr bwMode="auto">
          <a:xfrm>
            <a:off x="6440417" y="5750419"/>
            <a:ext cx="4497733" cy="21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2024 Mitsubishi Mirage G4 Price, Cost-to-Own, Reviews &amp; More | Kelley Blue  Book">
            <a:extLst>
              <a:ext uri="{FF2B5EF4-FFF2-40B4-BE49-F238E27FC236}">
                <a16:creationId xmlns:a16="http://schemas.microsoft.com/office/drawing/2014/main" id="{E08C340F-CEA3-B3AF-409A-736622231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2" t="27778" r="13888" b="24222"/>
          <a:stretch>
            <a:fillRect/>
          </a:stretch>
        </p:blipFill>
        <p:spPr bwMode="auto">
          <a:xfrm>
            <a:off x="11058267" y="3382270"/>
            <a:ext cx="4626511" cy="215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2024 MINI Hardtop 4 Door Cooper S Prices and Cost to Own | Kelley Blue Book">
            <a:extLst>
              <a:ext uri="{FF2B5EF4-FFF2-40B4-BE49-F238E27FC236}">
                <a16:creationId xmlns:a16="http://schemas.microsoft.com/office/drawing/2014/main" id="{13447222-6028-40DE-AEA7-E99BFBD88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t="28245" r="13227" b="21501"/>
          <a:stretch>
            <a:fillRect/>
          </a:stretch>
        </p:blipFill>
        <p:spPr bwMode="auto">
          <a:xfrm>
            <a:off x="11169181" y="8035253"/>
            <a:ext cx="4535386" cy="21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2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0A223-6C8A-4CDA-D86C-0133ED35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D2DF4-2678-C4DB-F2D9-5A59D3C0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Best-selling Cars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D4D606-AA1E-DA9E-6DEE-4D8DE9B4D8B4}"/>
              </a:ext>
            </a:extLst>
          </p:cNvPr>
          <p:cNvGraphicFramePr>
            <a:graphicFrameLocks noGrp="1"/>
          </p:cNvGraphicFramePr>
          <p:nvPr/>
        </p:nvGraphicFramePr>
        <p:xfrm>
          <a:off x="1428750" y="3181350"/>
          <a:ext cx="14401800" cy="720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87010211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9856655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70105"/>
                    </a:ext>
                  </a:extLst>
                </a:gridCol>
              </a:tblGrid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337896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49951"/>
                  </a:ext>
                </a:extLst>
              </a:tr>
              <a:tr h="2400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4582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80070869-0B95-D114-B347-67FB6E49C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8141" y="3523353"/>
            <a:ext cx="4574485" cy="1885063"/>
          </a:xfrm>
          <a:prstGeom prst="rect">
            <a:avLst/>
          </a:prstGeom>
        </p:spPr>
      </p:pic>
      <p:pic>
        <p:nvPicPr>
          <p:cNvPr id="19" name="Picture 18" descr="2021 Tesla Model 3 review, photos &amp; specs | CarMax">
            <a:extLst>
              <a:ext uri="{FF2B5EF4-FFF2-40B4-BE49-F238E27FC236}">
                <a16:creationId xmlns:a16="http://schemas.microsoft.com/office/drawing/2014/main" id="{5FAF9D92-6296-2090-CEAB-DD046D9E2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19583" r="3738" b="16667"/>
          <a:stretch>
            <a:fillRect/>
          </a:stretch>
        </p:blipFill>
        <p:spPr bwMode="auto">
          <a:xfrm>
            <a:off x="6376027" y="8035253"/>
            <a:ext cx="4497733" cy="23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581C24-6C0F-670D-AFBF-36AAD30F4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1639" y="3287153"/>
            <a:ext cx="4626511" cy="2220375"/>
          </a:xfrm>
          <a:prstGeom prst="rect">
            <a:avLst/>
          </a:prstGeom>
        </p:spPr>
      </p:pic>
      <p:pic>
        <p:nvPicPr>
          <p:cNvPr id="22" name="Picture 21" descr="2025 Polestar 2 Price, Reviews, Pictures &amp; More | Kelley Blue Book">
            <a:extLst>
              <a:ext uri="{FF2B5EF4-FFF2-40B4-BE49-F238E27FC236}">
                <a16:creationId xmlns:a16="http://schemas.microsoft.com/office/drawing/2014/main" id="{E18992B1-0AA0-628D-4CA2-1653F83BD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" t="28509" r="15926" b="24342"/>
          <a:stretch>
            <a:fillRect/>
          </a:stretch>
        </p:blipFill>
        <p:spPr bwMode="auto">
          <a:xfrm>
            <a:off x="1528142" y="8150087"/>
            <a:ext cx="4693762" cy="218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2024 Toyota Prius Exterior: 0">
            <a:extLst>
              <a:ext uri="{FF2B5EF4-FFF2-40B4-BE49-F238E27FC236}">
                <a16:creationId xmlns:a16="http://schemas.microsoft.com/office/drawing/2014/main" id="{2196AFDA-2F2E-666D-CF2C-7FA99D10E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29333" r="15255" b="27200"/>
          <a:stretch>
            <a:fillRect/>
          </a:stretch>
        </p:blipFill>
        <p:spPr bwMode="auto">
          <a:xfrm>
            <a:off x="11049153" y="5792234"/>
            <a:ext cx="4735347" cy="19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New 2025 Dodge Charger Daytona R/T AWD Ratings, Pricing, Reviews &amp; Awards">
            <a:extLst>
              <a:ext uri="{FF2B5EF4-FFF2-40B4-BE49-F238E27FC236}">
                <a16:creationId xmlns:a16="http://schemas.microsoft.com/office/drawing/2014/main" id="{9803944E-5264-BECE-2642-1A7C36EFC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6" b="22083"/>
          <a:stretch>
            <a:fillRect/>
          </a:stretch>
        </p:blipFill>
        <p:spPr bwMode="auto">
          <a:xfrm>
            <a:off x="1428750" y="5750419"/>
            <a:ext cx="4764326" cy="20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New 2025 Mercedes-Benz S-Class for Sale in Fort Myers, FL | Mercedes-Benz  of Fort Myers">
            <a:extLst>
              <a:ext uri="{FF2B5EF4-FFF2-40B4-BE49-F238E27FC236}">
                <a16:creationId xmlns:a16="http://schemas.microsoft.com/office/drawing/2014/main" id="{E6C73C10-28AC-1F7E-EA8B-32EE8863C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18975" b="19487"/>
          <a:stretch>
            <a:fillRect/>
          </a:stretch>
        </p:blipFill>
        <p:spPr bwMode="auto">
          <a:xfrm>
            <a:off x="6440417" y="5750419"/>
            <a:ext cx="4497733" cy="21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2024 Mitsubishi Mirage G4 Price, Cost-to-Own, Reviews &amp; More | Kelley Blue  Book">
            <a:extLst>
              <a:ext uri="{FF2B5EF4-FFF2-40B4-BE49-F238E27FC236}">
                <a16:creationId xmlns:a16="http://schemas.microsoft.com/office/drawing/2014/main" id="{E35E2DB4-F513-A361-7D6B-5EBE53BCD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2" t="27778" r="13888" b="24222"/>
          <a:stretch>
            <a:fillRect/>
          </a:stretch>
        </p:blipFill>
        <p:spPr bwMode="auto">
          <a:xfrm>
            <a:off x="11058267" y="3382270"/>
            <a:ext cx="4626511" cy="215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2024 MINI Hardtop 4 Door Cooper S Prices and Cost to Own | Kelley Blue Book">
            <a:extLst>
              <a:ext uri="{FF2B5EF4-FFF2-40B4-BE49-F238E27FC236}">
                <a16:creationId xmlns:a16="http://schemas.microsoft.com/office/drawing/2014/main" id="{E368F6F0-D103-1E11-A5E2-A5D2CD315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t="28245" r="13227" b="21501"/>
          <a:stretch>
            <a:fillRect/>
          </a:stretch>
        </p:blipFill>
        <p:spPr bwMode="auto">
          <a:xfrm>
            <a:off x="11169181" y="8035253"/>
            <a:ext cx="4535386" cy="21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6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18008</TotalTime>
  <Words>501</Words>
  <Application>Microsoft Macintosh PowerPoint</Application>
  <PresentationFormat>Custom</PresentationFormat>
  <Paragraphs>68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Battery replacements</vt:lpstr>
      <vt:lpstr>Battery replacements</vt:lpstr>
      <vt:lpstr>Battery replacements</vt:lpstr>
      <vt:lpstr>PowerPoint Presentation</vt:lpstr>
      <vt:lpstr>Best-selling Cars</vt:lpstr>
      <vt:lpstr>Best-selling Cars</vt:lpstr>
      <vt:lpstr>Best-selling Cars</vt:lpstr>
      <vt:lpstr>Best-selling Cars</vt:lpstr>
      <vt:lpstr>Best-selling Cars (AI-processed)</vt:lpstr>
      <vt:lpstr>Best-selling Cars (AI-processed)</vt:lpstr>
      <vt:lpstr>Best-selling SUVs/Crossovers</vt:lpstr>
      <vt:lpstr>Best-selling SUVs/Crossovers</vt:lpstr>
      <vt:lpstr>Best-selling SUVs/Crossovers</vt:lpstr>
      <vt:lpstr>Best-selling SUVs/Crossovers (AI-processed)</vt:lpstr>
      <vt:lpstr>Best-selling SUVs/Crossovers (AI-processed)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Iogansen, Xiatian (Assoc)</dc:creator>
  <cp:lastModifiedBy>Iogansen, Xiatian (Assoc)</cp:lastModifiedBy>
  <cp:revision>13</cp:revision>
  <dcterms:created xsi:type="dcterms:W3CDTF">2025-05-13T15:32:56Z</dcterms:created>
  <dcterms:modified xsi:type="dcterms:W3CDTF">2025-06-11T14:23:03Z</dcterms:modified>
</cp:coreProperties>
</file>